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1" r:id="rId1"/>
  </p:sldMasterIdLst>
  <p:notesMasterIdLst>
    <p:notesMasterId r:id="rId14"/>
  </p:notesMasterIdLst>
  <p:handoutMasterIdLst>
    <p:handoutMasterId r:id="rId15"/>
  </p:handoutMasterIdLst>
  <p:sldIdLst>
    <p:sldId id="280" r:id="rId2"/>
    <p:sldId id="323" r:id="rId3"/>
    <p:sldId id="351" r:id="rId4"/>
    <p:sldId id="330" r:id="rId5"/>
    <p:sldId id="368" r:id="rId6"/>
    <p:sldId id="369" r:id="rId7"/>
    <p:sldId id="367" r:id="rId8"/>
    <p:sldId id="371" r:id="rId9"/>
    <p:sldId id="370" r:id="rId10"/>
    <p:sldId id="373" r:id="rId11"/>
    <p:sldId id="372" r:id="rId12"/>
    <p:sldId id="30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B5BD"/>
    <a:srgbClr val="6D7E89"/>
    <a:srgbClr val="143955"/>
    <a:srgbClr val="CC3300"/>
    <a:srgbClr val="FF3300"/>
    <a:srgbClr val="C10000"/>
    <a:srgbClr val="CCCDCF"/>
    <a:srgbClr val="B799C4"/>
    <a:srgbClr val="A27CB7"/>
    <a:srgbClr val="FFD4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0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-344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A29018-7CA3-485A-B0E1-370BF7BE1D6A}" type="doc">
      <dgm:prSet loTypeId="urn:microsoft.com/office/officeart/2005/8/layout/orgChart1" loCatId="hierarchy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pPr rtl="1"/>
          <a:endParaRPr lang="fa-IR"/>
        </a:p>
      </dgm:t>
    </dgm:pt>
    <dgm:pt modelId="{55A9B1F7-4CDF-4DC7-85F3-790B064F2CCE}">
      <dgm:prSet phldrT="[Text]" custT="1"/>
      <dgm:spPr/>
      <dgm:t>
        <a:bodyPr/>
        <a:lstStyle/>
        <a:p>
          <a:pPr rtl="1"/>
          <a:r>
            <a:rPr lang="en-US" sz="2800" b="1" dirty="0" smtClean="0">
              <a:solidFill>
                <a:srgbClr val="FFC000"/>
              </a:solidFill>
              <a:ea typeface="Calibri" panose="020F0502020204030204" pitchFamily="34" charset="0"/>
              <a:cs typeface="Arial" panose="020B0604020202020204" pitchFamily="34" charset="0"/>
            </a:rPr>
            <a:t>Treatment for Heart Valve Disorder </a:t>
          </a:r>
          <a:endParaRPr lang="fa-IR" sz="2800" dirty="0">
            <a:solidFill>
              <a:srgbClr val="FFC000"/>
            </a:solidFill>
          </a:endParaRPr>
        </a:p>
      </dgm:t>
    </dgm:pt>
    <dgm:pt modelId="{2D7CF168-912E-492D-BF2D-9E21308CA735}" type="parTrans" cxnId="{38A345DD-25DF-439E-AEDE-8A29E62D0840}">
      <dgm:prSet/>
      <dgm:spPr/>
      <dgm:t>
        <a:bodyPr/>
        <a:lstStyle/>
        <a:p>
          <a:pPr rtl="1"/>
          <a:endParaRPr lang="fa-IR"/>
        </a:p>
      </dgm:t>
    </dgm:pt>
    <dgm:pt modelId="{BF5DD4EC-B663-4C65-9738-3FB16CDECD5E}" type="sibTrans" cxnId="{38A345DD-25DF-439E-AEDE-8A29E62D0840}">
      <dgm:prSet/>
      <dgm:spPr/>
      <dgm:t>
        <a:bodyPr/>
        <a:lstStyle/>
        <a:p>
          <a:pPr rtl="1"/>
          <a:endParaRPr lang="fa-IR"/>
        </a:p>
      </dgm:t>
    </dgm:pt>
    <dgm:pt modelId="{60981889-2106-4DDE-AE70-B651FFE8E4F3}">
      <dgm:prSet phldrT="[Text]" custT="1"/>
      <dgm:spPr>
        <a:solidFill>
          <a:srgbClr val="3E5567"/>
        </a:solidFill>
      </dgm:spPr>
      <dgm:t>
        <a:bodyPr/>
        <a:lstStyle/>
        <a:p>
          <a:pPr rtl="1"/>
          <a:r>
            <a:rPr lang="en-US" sz="2400" dirty="0" smtClean="0">
              <a:solidFill>
                <a:schemeClr val="tx1"/>
              </a:solidFill>
            </a:rPr>
            <a:t>Transcatheter Valve Replacement</a:t>
          </a:r>
          <a:endParaRPr lang="fa-IR" sz="2400" dirty="0">
            <a:solidFill>
              <a:schemeClr val="tx1"/>
            </a:solidFill>
          </a:endParaRPr>
        </a:p>
      </dgm:t>
    </dgm:pt>
    <dgm:pt modelId="{BE2D4E19-3180-4F21-8AB7-2E8DE6E5EE6F}" type="parTrans" cxnId="{41F3B8DA-8D16-41D2-B1D9-884F0DF59E9B}">
      <dgm:prSet/>
      <dgm:spPr/>
      <dgm:t>
        <a:bodyPr/>
        <a:lstStyle/>
        <a:p>
          <a:pPr rtl="1"/>
          <a:endParaRPr lang="fa-IR"/>
        </a:p>
      </dgm:t>
    </dgm:pt>
    <dgm:pt modelId="{27AD2305-EE6C-4DCF-BC76-C669905D88AE}" type="sibTrans" cxnId="{41F3B8DA-8D16-41D2-B1D9-884F0DF59E9B}">
      <dgm:prSet/>
      <dgm:spPr/>
      <dgm:t>
        <a:bodyPr/>
        <a:lstStyle/>
        <a:p>
          <a:pPr rtl="1"/>
          <a:endParaRPr lang="fa-IR"/>
        </a:p>
      </dgm:t>
    </dgm:pt>
    <dgm:pt modelId="{9CECD939-17E1-486B-8225-EA76D55C2020}">
      <dgm:prSet phldrT="[Text]" custT="1"/>
      <dgm:spPr>
        <a:solidFill>
          <a:srgbClr val="3E5567"/>
        </a:solidFill>
      </dgm:spPr>
      <dgm:t>
        <a:bodyPr/>
        <a:lstStyle/>
        <a:p>
          <a:pPr rtl="1"/>
          <a:r>
            <a:rPr lang="en-US" sz="2400" dirty="0" smtClean="0">
              <a:solidFill>
                <a:schemeClr val="tx1"/>
              </a:solidFill>
            </a:rPr>
            <a:t>Open Surgery</a:t>
          </a:r>
          <a:endParaRPr lang="fa-IR" sz="2800" dirty="0">
            <a:solidFill>
              <a:schemeClr val="tx1"/>
            </a:solidFill>
          </a:endParaRPr>
        </a:p>
      </dgm:t>
    </dgm:pt>
    <dgm:pt modelId="{2C121B6E-06E3-4923-8615-DA9CB911147C}" type="sibTrans" cxnId="{A069DDF4-9674-4160-9CBC-8AA54754115A}">
      <dgm:prSet/>
      <dgm:spPr/>
      <dgm:t>
        <a:bodyPr/>
        <a:lstStyle/>
        <a:p>
          <a:pPr rtl="1"/>
          <a:endParaRPr lang="fa-IR"/>
        </a:p>
      </dgm:t>
    </dgm:pt>
    <dgm:pt modelId="{08A44914-7C11-477E-8D4B-70F3DBF305BF}" type="parTrans" cxnId="{A069DDF4-9674-4160-9CBC-8AA54754115A}">
      <dgm:prSet/>
      <dgm:spPr/>
      <dgm:t>
        <a:bodyPr/>
        <a:lstStyle/>
        <a:p>
          <a:pPr rtl="1"/>
          <a:endParaRPr lang="fa-IR"/>
        </a:p>
      </dgm:t>
    </dgm:pt>
    <dgm:pt modelId="{29AC2BE4-2A11-43A1-AE1C-75FEFFDCD448}" type="pres">
      <dgm:prSet presAssocID="{D4A29018-7CA3-485A-B0E1-370BF7BE1D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rtl="1"/>
          <a:endParaRPr lang="fa-IR"/>
        </a:p>
      </dgm:t>
    </dgm:pt>
    <dgm:pt modelId="{9592A0AC-D122-494B-BB54-F7D27EE1EB5D}" type="pres">
      <dgm:prSet presAssocID="{55A9B1F7-4CDF-4DC7-85F3-790B064F2CCE}" presName="hierRoot1" presStyleCnt="0">
        <dgm:presLayoutVars>
          <dgm:hierBranch val="init"/>
        </dgm:presLayoutVars>
      </dgm:prSet>
      <dgm:spPr/>
    </dgm:pt>
    <dgm:pt modelId="{9C0E85A3-CCBC-4153-84C9-92818AB61713}" type="pres">
      <dgm:prSet presAssocID="{55A9B1F7-4CDF-4DC7-85F3-790B064F2CCE}" presName="rootComposite1" presStyleCnt="0"/>
      <dgm:spPr/>
    </dgm:pt>
    <dgm:pt modelId="{7F8D9728-BD14-42B5-85FB-828042F98475}" type="pres">
      <dgm:prSet presAssocID="{55A9B1F7-4CDF-4DC7-85F3-790B064F2CCE}" presName="rootText1" presStyleLbl="node0" presStyleIdx="0" presStyleCnt="1" custScaleX="206890" custScaleY="54312" custLinFactNeighborX="-1446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F732FC8A-C3FF-4AC9-8130-D6BD690A57C2}" type="pres">
      <dgm:prSet presAssocID="{55A9B1F7-4CDF-4DC7-85F3-790B064F2CCE}" presName="rootConnector1" presStyleLbl="node1" presStyleIdx="0" presStyleCnt="0"/>
      <dgm:spPr/>
      <dgm:t>
        <a:bodyPr/>
        <a:lstStyle/>
        <a:p>
          <a:pPr rtl="1"/>
          <a:endParaRPr lang="fa-IR"/>
        </a:p>
      </dgm:t>
    </dgm:pt>
    <dgm:pt modelId="{1C08AE26-164C-4AE1-820D-418EC3B559B9}" type="pres">
      <dgm:prSet presAssocID="{55A9B1F7-4CDF-4DC7-85F3-790B064F2CCE}" presName="hierChild2" presStyleCnt="0"/>
      <dgm:spPr/>
    </dgm:pt>
    <dgm:pt modelId="{36D45E9B-9B00-48EF-835F-815E212DAE03}" type="pres">
      <dgm:prSet presAssocID="{08A44914-7C11-477E-8D4B-70F3DBF305BF}" presName="Name37" presStyleLbl="parChTrans1D2" presStyleIdx="0" presStyleCnt="2"/>
      <dgm:spPr/>
      <dgm:t>
        <a:bodyPr/>
        <a:lstStyle/>
        <a:p>
          <a:pPr rtl="1"/>
          <a:endParaRPr lang="fa-IR"/>
        </a:p>
      </dgm:t>
    </dgm:pt>
    <dgm:pt modelId="{46F1FD50-C152-4614-B08C-2CE8F2DA8565}" type="pres">
      <dgm:prSet presAssocID="{9CECD939-17E1-486B-8225-EA76D55C2020}" presName="hierRoot2" presStyleCnt="0">
        <dgm:presLayoutVars>
          <dgm:hierBranch val="init"/>
        </dgm:presLayoutVars>
      </dgm:prSet>
      <dgm:spPr/>
    </dgm:pt>
    <dgm:pt modelId="{48248507-52EF-431E-8EAD-3BAFF4FFBAF7}" type="pres">
      <dgm:prSet presAssocID="{9CECD939-17E1-486B-8225-EA76D55C2020}" presName="rootComposite" presStyleCnt="0"/>
      <dgm:spPr/>
    </dgm:pt>
    <dgm:pt modelId="{9E97DFEF-3CC9-45D5-9AFF-818C28AF3FE2}" type="pres">
      <dgm:prSet presAssocID="{9CECD939-17E1-486B-8225-EA76D55C2020}" presName="rootText" presStyleLbl="node2" presStyleIdx="0" presStyleCnt="2" custScaleX="87883" custScaleY="41279" custLinFactNeighborX="-33566" custLinFactNeighborY="-5000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188D4244-9F2E-4D8F-B80F-7D8CEE8321B6}" type="pres">
      <dgm:prSet presAssocID="{9CECD939-17E1-486B-8225-EA76D55C2020}" presName="rootConnector" presStyleLbl="node2" presStyleIdx="0" presStyleCnt="2"/>
      <dgm:spPr/>
      <dgm:t>
        <a:bodyPr/>
        <a:lstStyle/>
        <a:p>
          <a:pPr rtl="1"/>
          <a:endParaRPr lang="fa-IR"/>
        </a:p>
      </dgm:t>
    </dgm:pt>
    <dgm:pt modelId="{D6793CF7-2F68-4E35-8312-C36285FEA7D8}" type="pres">
      <dgm:prSet presAssocID="{9CECD939-17E1-486B-8225-EA76D55C2020}" presName="hierChild4" presStyleCnt="0"/>
      <dgm:spPr/>
    </dgm:pt>
    <dgm:pt modelId="{608E8788-9931-4934-A8FC-A64F56353F72}" type="pres">
      <dgm:prSet presAssocID="{9CECD939-17E1-486B-8225-EA76D55C2020}" presName="hierChild5" presStyleCnt="0"/>
      <dgm:spPr/>
    </dgm:pt>
    <dgm:pt modelId="{337D647F-30FE-4912-AAE2-39DF91233D0E}" type="pres">
      <dgm:prSet presAssocID="{BE2D4E19-3180-4F21-8AB7-2E8DE6E5EE6F}" presName="Name37" presStyleLbl="parChTrans1D2" presStyleIdx="1" presStyleCnt="2"/>
      <dgm:spPr/>
      <dgm:t>
        <a:bodyPr/>
        <a:lstStyle/>
        <a:p>
          <a:pPr rtl="1"/>
          <a:endParaRPr lang="fa-IR"/>
        </a:p>
      </dgm:t>
    </dgm:pt>
    <dgm:pt modelId="{331420FA-AC75-4D6F-A212-44FFCFEAE8E7}" type="pres">
      <dgm:prSet presAssocID="{60981889-2106-4DDE-AE70-B651FFE8E4F3}" presName="hierRoot2" presStyleCnt="0">
        <dgm:presLayoutVars>
          <dgm:hierBranch val="init"/>
        </dgm:presLayoutVars>
      </dgm:prSet>
      <dgm:spPr/>
    </dgm:pt>
    <dgm:pt modelId="{D10942E6-5012-474D-91C4-EF3023960430}" type="pres">
      <dgm:prSet presAssocID="{60981889-2106-4DDE-AE70-B651FFE8E4F3}" presName="rootComposite" presStyleCnt="0"/>
      <dgm:spPr/>
    </dgm:pt>
    <dgm:pt modelId="{14633DB6-DEF1-428C-873C-92FB9BC00E7A}" type="pres">
      <dgm:prSet presAssocID="{60981889-2106-4DDE-AE70-B651FFE8E4F3}" presName="rootText" presStyleLbl="node2" presStyleIdx="1" presStyleCnt="2" custScaleX="103650" custScaleY="44831" custLinFactNeighborX="37526" custLinFactNeighborY="-5071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358E8E63-E439-4418-8C6E-E4DD38310B95}" type="pres">
      <dgm:prSet presAssocID="{60981889-2106-4DDE-AE70-B651FFE8E4F3}" presName="rootConnector" presStyleLbl="node2" presStyleIdx="1" presStyleCnt="2"/>
      <dgm:spPr/>
      <dgm:t>
        <a:bodyPr/>
        <a:lstStyle/>
        <a:p>
          <a:pPr rtl="1"/>
          <a:endParaRPr lang="fa-IR"/>
        </a:p>
      </dgm:t>
    </dgm:pt>
    <dgm:pt modelId="{CC3659AC-3025-46F7-80CC-E67A125717BC}" type="pres">
      <dgm:prSet presAssocID="{60981889-2106-4DDE-AE70-B651FFE8E4F3}" presName="hierChild4" presStyleCnt="0"/>
      <dgm:spPr/>
    </dgm:pt>
    <dgm:pt modelId="{43EE0248-9D52-4ECD-8126-E4A6F2835744}" type="pres">
      <dgm:prSet presAssocID="{60981889-2106-4DDE-AE70-B651FFE8E4F3}" presName="hierChild5" presStyleCnt="0"/>
      <dgm:spPr/>
    </dgm:pt>
    <dgm:pt modelId="{D81F5FDA-F627-4C7A-99F7-F5286C15E242}" type="pres">
      <dgm:prSet presAssocID="{55A9B1F7-4CDF-4DC7-85F3-790B064F2CCE}" presName="hierChild3" presStyleCnt="0"/>
      <dgm:spPr/>
    </dgm:pt>
  </dgm:ptLst>
  <dgm:cxnLst>
    <dgm:cxn modelId="{6C5329C7-142E-4D82-84F2-8F737DAA0563}" type="presOf" srcId="{60981889-2106-4DDE-AE70-B651FFE8E4F3}" destId="{14633DB6-DEF1-428C-873C-92FB9BC00E7A}" srcOrd="0" destOrd="0" presId="urn:microsoft.com/office/officeart/2005/8/layout/orgChart1"/>
    <dgm:cxn modelId="{41F3B8DA-8D16-41D2-B1D9-884F0DF59E9B}" srcId="{55A9B1F7-4CDF-4DC7-85F3-790B064F2CCE}" destId="{60981889-2106-4DDE-AE70-B651FFE8E4F3}" srcOrd="1" destOrd="0" parTransId="{BE2D4E19-3180-4F21-8AB7-2E8DE6E5EE6F}" sibTransId="{27AD2305-EE6C-4DCF-BC76-C669905D88AE}"/>
    <dgm:cxn modelId="{92995711-44FA-4D3A-B61F-28ACA4B88B1A}" type="presOf" srcId="{9CECD939-17E1-486B-8225-EA76D55C2020}" destId="{188D4244-9F2E-4D8F-B80F-7D8CEE8321B6}" srcOrd="1" destOrd="0" presId="urn:microsoft.com/office/officeart/2005/8/layout/orgChart1"/>
    <dgm:cxn modelId="{0387251A-CA5C-46C6-AA48-3D799E1E0073}" type="presOf" srcId="{D4A29018-7CA3-485A-B0E1-370BF7BE1D6A}" destId="{29AC2BE4-2A11-43A1-AE1C-75FEFFDCD448}" srcOrd="0" destOrd="0" presId="urn:microsoft.com/office/officeart/2005/8/layout/orgChart1"/>
    <dgm:cxn modelId="{38A345DD-25DF-439E-AEDE-8A29E62D0840}" srcId="{D4A29018-7CA3-485A-B0E1-370BF7BE1D6A}" destId="{55A9B1F7-4CDF-4DC7-85F3-790B064F2CCE}" srcOrd="0" destOrd="0" parTransId="{2D7CF168-912E-492D-BF2D-9E21308CA735}" sibTransId="{BF5DD4EC-B663-4C65-9738-3FB16CDECD5E}"/>
    <dgm:cxn modelId="{EC1EDF5C-FDAA-4E42-9656-D865F110A55C}" type="presOf" srcId="{55A9B1F7-4CDF-4DC7-85F3-790B064F2CCE}" destId="{F732FC8A-C3FF-4AC9-8130-D6BD690A57C2}" srcOrd="1" destOrd="0" presId="urn:microsoft.com/office/officeart/2005/8/layout/orgChart1"/>
    <dgm:cxn modelId="{7E686EEB-F036-4B43-BE00-C6F1320C8B27}" type="presOf" srcId="{60981889-2106-4DDE-AE70-B651FFE8E4F3}" destId="{358E8E63-E439-4418-8C6E-E4DD38310B95}" srcOrd="1" destOrd="0" presId="urn:microsoft.com/office/officeart/2005/8/layout/orgChart1"/>
    <dgm:cxn modelId="{B2BB116F-51CA-4216-B343-D3B517D63A8F}" type="presOf" srcId="{08A44914-7C11-477E-8D4B-70F3DBF305BF}" destId="{36D45E9B-9B00-48EF-835F-815E212DAE03}" srcOrd="0" destOrd="0" presId="urn:microsoft.com/office/officeart/2005/8/layout/orgChart1"/>
    <dgm:cxn modelId="{3259E2CA-CE24-4C2B-BBC6-DB21A67F7354}" type="presOf" srcId="{9CECD939-17E1-486B-8225-EA76D55C2020}" destId="{9E97DFEF-3CC9-45D5-9AFF-818C28AF3FE2}" srcOrd="0" destOrd="0" presId="urn:microsoft.com/office/officeart/2005/8/layout/orgChart1"/>
    <dgm:cxn modelId="{B17A57F5-BBA3-4924-8234-9576B058E734}" type="presOf" srcId="{BE2D4E19-3180-4F21-8AB7-2E8DE6E5EE6F}" destId="{337D647F-30FE-4912-AAE2-39DF91233D0E}" srcOrd="0" destOrd="0" presId="urn:microsoft.com/office/officeart/2005/8/layout/orgChart1"/>
    <dgm:cxn modelId="{A069DDF4-9674-4160-9CBC-8AA54754115A}" srcId="{55A9B1F7-4CDF-4DC7-85F3-790B064F2CCE}" destId="{9CECD939-17E1-486B-8225-EA76D55C2020}" srcOrd="0" destOrd="0" parTransId="{08A44914-7C11-477E-8D4B-70F3DBF305BF}" sibTransId="{2C121B6E-06E3-4923-8615-DA9CB911147C}"/>
    <dgm:cxn modelId="{D9CCAAF9-FC4D-4D1C-8012-17A332D35FAE}" type="presOf" srcId="{55A9B1F7-4CDF-4DC7-85F3-790B064F2CCE}" destId="{7F8D9728-BD14-42B5-85FB-828042F98475}" srcOrd="0" destOrd="0" presId="urn:microsoft.com/office/officeart/2005/8/layout/orgChart1"/>
    <dgm:cxn modelId="{0B6D858F-E197-4974-86D4-302E62646EE6}" type="presParOf" srcId="{29AC2BE4-2A11-43A1-AE1C-75FEFFDCD448}" destId="{9592A0AC-D122-494B-BB54-F7D27EE1EB5D}" srcOrd="0" destOrd="0" presId="urn:microsoft.com/office/officeart/2005/8/layout/orgChart1"/>
    <dgm:cxn modelId="{16FD1692-FD09-49C5-B4F5-4F27BFC36434}" type="presParOf" srcId="{9592A0AC-D122-494B-BB54-F7D27EE1EB5D}" destId="{9C0E85A3-CCBC-4153-84C9-92818AB61713}" srcOrd="0" destOrd="0" presId="urn:microsoft.com/office/officeart/2005/8/layout/orgChart1"/>
    <dgm:cxn modelId="{2195FFE1-7FFB-4D97-A639-83C83D8A1985}" type="presParOf" srcId="{9C0E85A3-CCBC-4153-84C9-92818AB61713}" destId="{7F8D9728-BD14-42B5-85FB-828042F98475}" srcOrd="0" destOrd="0" presId="urn:microsoft.com/office/officeart/2005/8/layout/orgChart1"/>
    <dgm:cxn modelId="{68B749CB-A59A-43E1-9C1F-356F22EEF2C4}" type="presParOf" srcId="{9C0E85A3-CCBC-4153-84C9-92818AB61713}" destId="{F732FC8A-C3FF-4AC9-8130-D6BD690A57C2}" srcOrd="1" destOrd="0" presId="urn:microsoft.com/office/officeart/2005/8/layout/orgChart1"/>
    <dgm:cxn modelId="{0EBE8606-437D-4FCC-AC25-0A46405CAF8A}" type="presParOf" srcId="{9592A0AC-D122-494B-BB54-F7D27EE1EB5D}" destId="{1C08AE26-164C-4AE1-820D-418EC3B559B9}" srcOrd="1" destOrd="0" presId="urn:microsoft.com/office/officeart/2005/8/layout/orgChart1"/>
    <dgm:cxn modelId="{7706E0AA-3DC1-43CC-AC3D-0A0C0EF0FA11}" type="presParOf" srcId="{1C08AE26-164C-4AE1-820D-418EC3B559B9}" destId="{36D45E9B-9B00-48EF-835F-815E212DAE03}" srcOrd="0" destOrd="0" presId="urn:microsoft.com/office/officeart/2005/8/layout/orgChart1"/>
    <dgm:cxn modelId="{7394F07C-36D9-4A08-B3E2-38AF04E30005}" type="presParOf" srcId="{1C08AE26-164C-4AE1-820D-418EC3B559B9}" destId="{46F1FD50-C152-4614-B08C-2CE8F2DA8565}" srcOrd="1" destOrd="0" presId="urn:microsoft.com/office/officeart/2005/8/layout/orgChart1"/>
    <dgm:cxn modelId="{1120287E-AA83-4C7C-BB03-045FA6C1CE25}" type="presParOf" srcId="{46F1FD50-C152-4614-B08C-2CE8F2DA8565}" destId="{48248507-52EF-431E-8EAD-3BAFF4FFBAF7}" srcOrd="0" destOrd="0" presId="urn:microsoft.com/office/officeart/2005/8/layout/orgChart1"/>
    <dgm:cxn modelId="{9E3C4463-537F-45EC-BDA0-F37EFD53C0E4}" type="presParOf" srcId="{48248507-52EF-431E-8EAD-3BAFF4FFBAF7}" destId="{9E97DFEF-3CC9-45D5-9AFF-818C28AF3FE2}" srcOrd="0" destOrd="0" presId="urn:microsoft.com/office/officeart/2005/8/layout/orgChart1"/>
    <dgm:cxn modelId="{4B51FB29-4467-4C37-AC50-4B7B3B3506B7}" type="presParOf" srcId="{48248507-52EF-431E-8EAD-3BAFF4FFBAF7}" destId="{188D4244-9F2E-4D8F-B80F-7D8CEE8321B6}" srcOrd="1" destOrd="0" presId="urn:microsoft.com/office/officeart/2005/8/layout/orgChart1"/>
    <dgm:cxn modelId="{0D967206-0070-4B65-964A-0C359D67DF06}" type="presParOf" srcId="{46F1FD50-C152-4614-B08C-2CE8F2DA8565}" destId="{D6793CF7-2F68-4E35-8312-C36285FEA7D8}" srcOrd="1" destOrd="0" presId="urn:microsoft.com/office/officeart/2005/8/layout/orgChart1"/>
    <dgm:cxn modelId="{AC546501-B003-403F-80BB-3C33C3DA4CE1}" type="presParOf" srcId="{46F1FD50-C152-4614-B08C-2CE8F2DA8565}" destId="{608E8788-9931-4934-A8FC-A64F56353F72}" srcOrd="2" destOrd="0" presId="urn:microsoft.com/office/officeart/2005/8/layout/orgChart1"/>
    <dgm:cxn modelId="{62C6837D-BF4B-4EAD-874C-CA5DA3E0F722}" type="presParOf" srcId="{1C08AE26-164C-4AE1-820D-418EC3B559B9}" destId="{337D647F-30FE-4912-AAE2-39DF91233D0E}" srcOrd="2" destOrd="0" presId="urn:microsoft.com/office/officeart/2005/8/layout/orgChart1"/>
    <dgm:cxn modelId="{41C3C605-F2EC-4C40-80F0-19260FDE1111}" type="presParOf" srcId="{1C08AE26-164C-4AE1-820D-418EC3B559B9}" destId="{331420FA-AC75-4D6F-A212-44FFCFEAE8E7}" srcOrd="3" destOrd="0" presId="urn:microsoft.com/office/officeart/2005/8/layout/orgChart1"/>
    <dgm:cxn modelId="{45A8D585-D1D2-486A-A9D8-CFE270E5A755}" type="presParOf" srcId="{331420FA-AC75-4D6F-A212-44FFCFEAE8E7}" destId="{D10942E6-5012-474D-91C4-EF3023960430}" srcOrd="0" destOrd="0" presId="urn:microsoft.com/office/officeart/2005/8/layout/orgChart1"/>
    <dgm:cxn modelId="{F5465F94-7BD0-4DD1-886B-4BEBCC779DB0}" type="presParOf" srcId="{D10942E6-5012-474D-91C4-EF3023960430}" destId="{14633DB6-DEF1-428C-873C-92FB9BC00E7A}" srcOrd="0" destOrd="0" presId="urn:microsoft.com/office/officeart/2005/8/layout/orgChart1"/>
    <dgm:cxn modelId="{736E9C57-57F3-433B-A25B-2F35BA0E005A}" type="presParOf" srcId="{D10942E6-5012-474D-91C4-EF3023960430}" destId="{358E8E63-E439-4418-8C6E-E4DD38310B95}" srcOrd="1" destOrd="0" presId="urn:microsoft.com/office/officeart/2005/8/layout/orgChart1"/>
    <dgm:cxn modelId="{358A30CE-1AFD-44F3-AC83-868D9B5D0900}" type="presParOf" srcId="{331420FA-AC75-4D6F-A212-44FFCFEAE8E7}" destId="{CC3659AC-3025-46F7-80CC-E67A125717BC}" srcOrd="1" destOrd="0" presId="urn:microsoft.com/office/officeart/2005/8/layout/orgChart1"/>
    <dgm:cxn modelId="{8B192D05-0DA1-4442-931F-04BA68E6D0D4}" type="presParOf" srcId="{331420FA-AC75-4D6F-A212-44FFCFEAE8E7}" destId="{43EE0248-9D52-4ECD-8126-E4A6F2835744}" srcOrd="2" destOrd="0" presId="urn:microsoft.com/office/officeart/2005/8/layout/orgChart1"/>
    <dgm:cxn modelId="{F523AE45-76DA-43BF-A69D-0D9B092D1355}" type="presParOf" srcId="{9592A0AC-D122-494B-BB54-F7D27EE1EB5D}" destId="{D81F5FDA-F627-4C7A-99F7-F5286C15E2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7D647F-30FE-4912-AAE2-39DF91233D0E}">
      <dsp:nvSpPr>
        <dsp:cNvPr id="0" name=""/>
        <dsp:cNvSpPr/>
      </dsp:nvSpPr>
      <dsp:spPr>
        <a:xfrm>
          <a:off x="4205634" y="857256"/>
          <a:ext cx="2661685" cy="5825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298"/>
              </a:lnTo>
              <a:lnTo>
                <a:pt x="2661685" y="251298"/>
              </a:lnTo>
              <a:lnTo>
                <a:pt x="2661685" y="582597"/>
              </a:lnTo>
            </a:path>
          </a:pathLst>
        </a:custGeom>
        <a:noFill/>
        <a:ln w="4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45E9B-9B00-48EF-835F-815E212DAE03}">
      <dsp:nvSpPr>
        <dsp:cNvPr id="0" name=""/>
        <dsp:cNvSpPr/>
      </dsp:nvSpPr>
      <dsp:spPr>
        <a:xfrm>
          <a:off x="1386456" y="857256"/>
          <a:ext cx="2819178" cy="583717"/>
        </a:xfrm>
        <a:custGeom>
          <a:avLst/>
          <a:gdLst/>
          <a:ahLst/>
          <a:cxnLst/>
          <a:rect l="0" t="0" r="0" b="0"/>
          <a:pathLst>
            <a:path>
              <a:moveTo>
                <a:pt x="2819178" y="0"/>
              </a:moveTo>
              <a:lnTo>
                <a:pt x="2819178" y="252418"/>
              </a:lnTo>
              <a:lnTo>
                <a:pt x="0" y="252418"/>
              </a:lnTo>
              <a:lnTo>
                <a:pt x="0" y="583717"/>
              </a:lnTo>
            </a:path>
          </a:pathLst>
        </a:custGeom>
        <a:noFill/>
        <a:ln w="4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8D9728-BD14-42B5-85FB-828042F98475}">
      <dsp:nvSpPr>
        <dsp:cNvPr id="0" name=""/>
        <dsp:cNvSpPr/>
      </dsp:nvSpPr>
      <dsp:spPr>
        <a:xfrm>
          <a:off x="941705" y="421"/>
          <a:ext cx="6527858" cy="8568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4000"/>
              </a:schemeClr>
            </a:gs>
            <a:gs pos="49000">
              <a:schemeClr val="accent1">
                <a:hueOff val="0"/>
                <a:satOff val="0"/>
                <a:lumOff val="0"/>
                <a:alphaOff val="0"/>
                <a:tint val="96000"/>
                <a:shade val="84000"/>
                <a:satMod val="110000"/>
              </a:schemeClr>
            </a:gs>
            <a:gs pos="49100">
              <a:schemeClr val="accent1">
                <a:hueOff val="0"/>
                <a:satOff val="0"/>
                <a:lumOff val="0"/>
                <a:alphaOff val="0"/>
                <a:shade val="55000"/>
                <a:satMod val="150000"/>
              </a:schemeClr>
            </a:gs>
            <a:gs pos="92000">
              <a:schemeClr val="accent1">
                <a:hueOff val="0"/>
                <a:satOff val="0"/>
                <a:lumOff val="0"/>
                <a:alphaOff val="0"/>
                <a:tint val="98000"/>
                <a:shade val="90000"/>
                <a:sat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>
          <a:noFill/>
        </a:ln>
        <a:effectLst>
          <a:outerShdw blurRad="39000" dist="25400" dir="5400000" rotWithShape="0">
            <a:schemeClr val="accent1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500000"/>
          </a:lightRig>
        </a:scene3d>
        <a:sp3d extrusionH="127000" prstMaterial="powder">
          <a:bevelT w="50800" h="635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FFC000"/>
              </a:solidFill>
              <a:ea typeface="Calibri" panose="020F0502020204030204" pitchFamily="34" charset="0"/>
              <a:cs typeface="Arial" panose="020B0604020202020204" pitchFamily="34" charset="0"/>
            </a:rPr>
            <a:t>Treatment for Heart Valve Disorder </a:t>
          </a:r>
          <a:endParaRPr lang="fa-IR" sz="2800" kern="1200" dirty="0">
            <a:solidFill>
              <a:srgbClr val="FFC000"/>
            </a:solidFill>
          </a:endParaRPr>
        </a:p>
      </dsp:txBody>
      <dsp:txXfrm>
        <a:off x="941705" y="421"/>
        <a:ext cx="6527858" cy="856834"/>
      </dsp:txXfrm>
    </dsp:sp>
    <dsp:sp modelId="{9E97DFEF-3CC9-45D5-9AFF-818C28AF3FE2}">
      <dsp:nvSpPr>
        <dsp:cNvPr id="0" name=""/>
        <dsp:cNvSpPr/>
      </dsp:nvSpPr>
      <dsp:spPr>
        <a:xfrm>
          <a:off x="0" y="1440974"/>
          <a:ext cx="2772912" cy="651224"/>
        </a:xfrm>
        <a:prstGeom prst="rect">
          <a:avLst/>
        </a:prstGeom>
        <a:solidFill>
          <a:srgbClr val="3E5567"/>
        </a:solidFill>
        <a:ln>
          <a:noFill/>
        </a:ln>
        <a:effectLst>
          <a:outerShdw blurRad="39000" dist="25400" dir="5400000" rotWithShape="0">
            <a:schemeClr val="accent2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500000"/>
          </a:lightRig>
        </a:scene3d>
        <a:sp3d extrusionH="127000" prstMaterial="powder">
          <a:bevelT w="50800" h="635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Open Surgery</a:t>
          </a:r>
          <a:endParaRPr lang="fa-IR" sz="2800" kern="1200" dirty="0">
            <a:solidFill>
              <a:schemeClr val="tx1"/>
            </a:solidFill>
          </a:endParaRPr>
        </a:p>
      </dsp:txBody>
      <dsp:txXfrm>
        <a:off x="0" y="1440974"/>
        <a:ext cx="2772912" cy="651224"/>
      </dsp:txXfrm>
    </dsp:sp>
    <dsp:sp modelId="{14633DB6-DEF1-428C-873C-92FB9BC00E7A}">
      <dsp:nvSpPr>
        <dsp:cNvPr id="0" name=""/>
        <dsp:cNvSpPr/>
      </dsp:nvSpPr>
      <dsp:spPr>
        <a:xfrm>
          <a:off x="5232121" y="1439854"/>
          <a:ext cx="3270397" cy="707260"/>
        </a:xfrm>
        <a:prstGeom prst="rect">
          <a:avLst/>
        </a:prstGeom>
        <a:solidFill>
          <a:srgbClr val="3E5567"/>
        </a:solidFill>
        <a:ln>
          <a:noFill/>
        </a:ln>
        <a:effectLst>
          <a:outerShdw blurRad="39000" dist="25400" dir="5400000" rotWithShape="0">
            <a:schemeClr val="accent2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500000"/>
          </a:lightRig>
        </a:scene3d>
        <a:sp3d extrusionH="127000" prstMaterial="powder">
          <a:bevelT w="50800" h="635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Transcatheter Valve Replacement</a:t>
          </a:r>
          <a:endParaRPr lang="fa-IR" sz="2400" kern="1200" dirty="0">
            <a:solidFill>
              <a:schemeClr val="tx1"/>
            </a:solidFill>
          </a:endParaRPr>
        </a:p>
      </dsp:txBody>
      <dsp:txXfrm>
        <a:off x="5232121" y="1439854"/>
        <a:ext cx="3270397" cy="707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0931D323-4CB5-4278-AF2A-7B9C78C9984C}" type="datetimeFigureOut">
              <a:rPr lang="fa-IR" smtClean="0"/>
              <a:t>2018-03-20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11BE6E7-7EF7-4FC5-97E6-2F5980FEB104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5274716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4CDDC-77A4-409B-B4E2-05355CD475D4}" type="datetimeFigureOut">
              <a:rPr lang="en-US" smtClean="0"/>
              <a:t>2018-03-20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D5DA1-5487-4D31-9B67-2DA916E41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283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189F8-0001-474C-976E-0968CDB399C6}" type="datetime1">
              <a:rPr lang="en-US" smtClean="0"/>
              <a:t>2018-03-20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2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961E-E121-4542-A2A4-9696BF4A3BE4}" type="datetime1">
              <a:rPr lang="en-US" smtClean="0"/>
              <a:t>2018-03-20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71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82D1-6811-4F14-B9DF-9B4C51F3BF77}" type="datetime1">
              <a:rPr lang="en-US" smtClean="0"/>
              <a:t>2018-03-20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4180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CD72D-728E-4A7A-9A50-EBAC11C36024}" type="datetime1">
              <a:rPr lang="en-US" smtClean="0"/>
              <a:t>2018-03-20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72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E6901-5907-4ACC-ABD1-81EE82E021B3}" type="datetime1">
              <a:rPr lang="en-US" smtClean="0"/>
              <a:t>2018-03-20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9467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D677-02FB-44C6-A4C8-5C519E984B35}" type="datetime1">
              <a:rPr lang="en-US" smtClean="0"/>
              <a:t>2018-03-20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27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8E11-2D3B-4B62-8C72-D96C8D459D58}" type="datetime1">
              <a:rPr lang="en-US" smtClean="0"/>
              <a:t>2018-03-20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90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C05D-82C7-4178-A892-B51E45060F27}" type="datetime1">
              <a:rPr lang="en-US" smtClean="0"/>
              <a:t>2018-03-20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51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latin typeface="Trebuchet MS (Headings)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FB69-C0E7-470F-A91B-91D326FC5C78}" type="datetime1">
              <a:rPr lang="en-US" smtClean="0"/>
              <a:t>2018-03-20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87437" y="6342277"/>
            <a:ext cx="683339" cy="365125"/>
          </a:xfrm>
        </p:spPr>
        <p:txBody>
          <a:bodyPr/>
          <a:lstStyle>
            <a:lvl1pPr>
              <a:defRPr sz="200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241B872-52D6-4494-B842-2A6C959DF1C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48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69AF4-29C2-4A4E-B233-0398C6C885B6}" type="datetime1">
              <a:rPr lang="en-US" smtClean="0"/>
              <a:t>2018-03-20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99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849D3-E1B8-4C0B-AB88-F7F6EC7B5F9C}" type="datetime1">
              <a:rPr lang="en-US" smtClean="0"/>
              <a:t>2018-03-20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78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A7D1-84AB-42B4-8163-CFC91F8F7581}" type="datetime1">
              <a:rPr lang="en-US" smtClean="0"/>
              <a:t>2018-03-20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38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833A-1056-48CE-92F4-4116C82CA375}" type="datetime1">
              <a:rPr lang="en-US" smtClean="0"/>
              <a:t>2018-03-20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79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B720-5727-452A-A2C0-D259D24CC4A6}" type="datetime1">
              <a:rPr lang="en-US" smtClean="0"/>
              <a:t>2018-03-20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8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FA165-7A50-44A3-96F3-98B0B458AE66}" type="datetime1">
              <a:rPr lang="en-US" smtClean="0"/>
              <a:t>2018-03-20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8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EE20-6FF4-4CE0-9A17-B356FC712217}" type="datetime1">
              <a:rPr lang="en-US" smtClean="0"/>
              <a:t>2018-03-20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9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50343-CAF4-4369-BBB5-D2C9973B4B6E}" type="datetime1">
              <a:rPr lang="en-US" smtClean="0"/>
              <a:t>2018-03-20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6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5.jpg"/><Relationship Id="rId10" Type="http://schemas.openxmlformats.org/officeDocument/2006/relationships/image" Target="../media/image6.jpeg"/><Relationship Id="rId11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48148" y="686291"/>
            <a:ext cx="5136142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Prototype Check 3</a:t>
            </a:r>
            <a:endParaRPr lang="fa-IR" sz="4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41" t="22221" r="10352" b="57684"/>
          <a:stretch/>
        </p:blipFill>
        <p:spPr>
          <a:xfrm>
            <a:off x="5194569" y="2285999"/>
            <a:ext cx="6496135" cy="26459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85217" y="2436000"/>
            <a:ext cx="5304594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CARDIOVASCULAR TEAM</a:t>
            </a:r>
            <a:endParaRPr lang="fa-IR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9" b="80000" l="1692" r="637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37" t="17103" r="58975" b="33143"/>
          <a:stretch/>
        </p:blipFill>
        <p:spPr>
          <a:xfrm>
            <a:off x="5553634" y="2166326"/>
            <a:ext cx="2422289" cy="18320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27632" y="3339832"/>
            <a:ext cx="2609882" cy="223298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Qingbo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Kang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Arthur Kohler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Chantelle Janeiro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Naghmeh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Bandari</a:t>
            </a:r>
            <a:endParaRPr lang="en-US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38623" y="6121535"/>
            <a:ext cx="189077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March 21, 2018</a:t>
            </a:r>
            <a:endParaRPr lang="fa-IR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781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3138" y="181621"/>
            <a:ext cx="1249060" cy="523220"/>
          </a:xfrm>
          <a:prstGeom prst="rect">
            <a:avLst/>
          </a:prstGeom>
          <a:noFill/>
          <a:effectLst/>
        </p:spPr>
        <p:txBody>
          <a:bodyPr wrap="none" rtlCol="1">
            <a:spAutoFit/>
          </a:bodyPr>
          <a:lstStyle/>
          <a:p>
            <a:r>
              <a:rPr lang="en-US" sz="2800" dirty="0" smtClean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  <a:endParaRPr lang="fa-IR" sz="28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02" y="927480"/>
            <a:ext cx="9259709" cy="500603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438540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Next Steps</a:t>
            </a:r>
            <a:br>
              <a:rPr lang="en-US" sz="2800" dirty="0" smtClean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US" sz="28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/>
            </a:r>
            <a:br>
              <a:rPr lang="en-US" sz="28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</a:br>
            <a:endParaRPr lang="en-US" sz="28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1604" y="1447143"/>
            <a:ext cx="8596668" cy="388077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Increasing accuracy of the software </a:t>
            </a:r>
          </a:p>
          <a:p>
            <a:r>
              <a:rPr lang="en-US" sz="2000" dirty="0" smtClean="0"/>
              <a:t>Inserting sensor into an opaque balloon and comparing results</a:t>
            </a:r>
          </a:p>
          <a:p>
            <a:r>
              <a:rPr lang="en-US" sz="2000" dirty="0" smtClean="0"/>
              <a:t>Testing the sensor on different types of meat (fatty vs. lean portions)</a:t>
            </a:r>
          </a:p>
          <a:p>
            <a:r>
              <a:rPr lang="en-US" sz="2000" dirty="0" smtClean="0"/>
              <a:t>In vivo work with pig heart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073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41" t="22221" r="10352" b="57684"/>
          <a:stretch/>
        </p:blipFill>
        <p:spPr>
          <a:xfrm>
            <a:off x="5194569" y="2285999"/>
            <a:ext cx="6496135" cy="26459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6739" y="1762779"/>
            <a:ext cx="4166653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CARDIOVASCULAR TEAM</a:t>
            </a:r>
            <a:endParaRPr lang="fa-IR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9" b="80000" l="1692" r="637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37" t="17103" r="58975" b="33143"/>
          <a:stretch/>
        </p:blipFill>
        <p:spPr>
          <a:xfrm>
            <a:off x="4776283" y="1449422"/>
            <a:ext cx="1877439" cy="14786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90474" y="4713402"/>
            <a:ext cx="5233164" cy="120032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72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You…</a:t>
            </a:r>
            <a:endParaRPr lang="fa-IR" sz="7200" dirty="0">
              <a:solidFill>
                <a:srgbClr val="FFF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681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40689" y="2287954"/>
            <a:ext cx="92469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A way to 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determine the size of a heart valve, </a:t>
            </a:r>
            <a:r>
              <a:rPr lang="en-US" sz="2400" dirty="0">
                <a:solidFill>
                  <a:schemeClr val="accent1"/>
                </a:solidFill>
                <a:latin typeface="Times New Roman"/>
                <a:cs typeface="Times New Roman"/>
              </a:rPr>
              <a:t>in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patients with cardiac valve dysfunction</a:t>
            </a:r>
            <a:r>
              <a:rPr lang="en-US" sz="2400" dirty="0">
                <a:latin typeface="Times New Roman"/>
                <a:cs typeface="Times New Roman"/>
              </a:rPr>
              <a:t> in order to: 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increase the 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accuracy 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speed 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of choosing the proper valve; and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decrease 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hospital expenditure 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post-operative complications </a:t>
            </a:r>
            <a:r>
              <a:rPr lang="en-US" sz="2400" dirty="0">
                <a:latin typeface="Times New Roman"/>
                <a:cs typeface="Times New Roman"/>
              </a:rPr>
              <a:t>of transcatheter valve replacement.</a:t>
            </a:r>
            <a:endParaRPr lang="en-CA" sz="24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1375" y="660972"/>
            <a:ext cx="3722558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Statements</a:t>
            </a:r>
          </a:p>
        </p:txBody>
      </p:sp>
    </p:spTree>
    <p:extLst>
      <p:ext uri="{BB962C8B-B14F-4D97-AF65-F5344CB8AC3E}">
        <p14:creationId xmlns:p14="http://schemas.microsoft.com/office/powerpoint/2010/main" val="1708606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22" name="Group 21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84563" y="6360233"/>
            <a:ext cx="683339" cy="365125"/>
          </a:xfrm>
        </p:spPr>
        <p:txBody>
          <a:bodyPr/>
          <a:lstStyle/>
          <a:p>
            <a:fld id="{0241B872-52D6-4494-B842-2A6C959DF1C7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972945514"/>
              </p:ext>
            </p:extLst>
          </p:nvPr>
        </p:nvGraphicFramePr>
        <p:xfrm>
          <a:off x="1017459" y="144379"/>
          <a:ext cx="8502519" cy="2227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" r="9825"/>
          <a:stretch/>
        </p:blipFill>
        <p:spPr>
          <a:xfrm>
            <a:off x="1231881" y="2371917"/>
            <a:ext cx="2348934" cy="25048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6" name="Group 15"/>
          <p:cNvGrpSpPr/>
          <p:nvPr/>
        </p:nvGrpSpPr>
        <p:grpSpPr>
          <a:xfrm>
            <a:off x="5362839" y="2371917"/>
            <a:ext cx="4575698" cy="2857809"/>
            <a:chOff x="5353052" y="3307079"/>
            <a:chExt cx="5358703" cy="3205769"/>
          </a:xfrm>
        </p:grpSpPr>
        <p:pic>
          <p:nvPicPr>
            <p:cNvPr id="17" name="Picture 6" descr="Related image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0716" y="3307079"/>
              <a:ext cx="5181039" cy="3205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Image result for transcatheter surgery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56" r="17937"/>
            <a:stretch/>
          </p:blipFill>
          <p:spPr bwMode="auto">
            <a:xfrm>
              <a:off x="5353052" y="4914900"/>
              <a:ext cx="1749598" cy="141538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605645" y="5088910"/>
            <a:ext cx="41515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Stop </a:t>
            </a:r>
            <a:r>
              <a:rPr lang="en-US" sz="2000" dirty="0"/>
              <a:t>heart beating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Use of heart-lung machine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Several </a:t>
            </a:r>
            <a:r>
              <a:rPr lang="en-US" sz="2000" dirty="0"/>
              <a:t>weeks </a:t>
            </a:r>
            <a:r>
              <a:rPr lang="en-US" sz="2000" dirty="0" smtClean="0"/>
              <a:t>of recovery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44089" y="5229726"/>
            <a:ext cx="40254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Less pain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Less infection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Low-risk </a:t>
            </a:r>
            <a:r>
              <a:rPr lang="en-US" dirty="0"/>
              <a:t>patients may leave same </a:t>
            </a:r>
            <a:r>
              <a:rPr lang="en-US" dirty="0" smtClean="0"/>
              <a:t>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71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4499" y="330772"/>
            <a:ext cx="4079963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</a:t>
            </a:r>
            <a:r>
              <a:rPr lang="en-US" sz="4000" dirty="0" smtClean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Solutions</a:t>
            </a:r>
            <a:endParaRPr lang="en-US" sz="40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0380" t="28906" r="13995" b="59844"/>
          <a:stretch/>
        </p:blipFill>
        <p:spPr>
          <a:xfrm>
            <a:off x="8718" y="5523749"/>
            <a:ext cx="2046403" cy="6406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2898" t="32061" r="66485" b="24397"/>
          <a:stretch/>
        </p:blipFill>
        <p:spPr>
          <a:xfrm>
            <a:off x="6678469" y="1030099"/>
            <a:ext cx="3769987" cy="23311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3351" t="25875" r="72375" b="44958"/>
          <a:stretch/>
        </p:blipFill>
        <p:spPr>
          <a:xfrm>
            <a:off x="260952" y="1057552"/>
            <a:ext cx="4409929" cy="2303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l="6091" t="27602" r="72987" b="47954"/>
          <a:stretch/>
        </p:blipFill>
        <p:spPr>
          <a:xfrm>
            <a:off x="2992408" y="3424400"/>
            <a:ext cx="4427567" cy="22490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Rectangle 15"/>
          <p:cNvSpPr/>
          <p:nvPr/>
        </p:nvSpPr>
        <p:spPr>
          <a:xfrm>
            <a:off x="646443" y="3327324"/>
            <a:ext cx="2161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Contrast Angiogram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663289" y="3327324"/>
            <a:ext cx="1918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Echocardiography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74755" y="5676894"/>
            <a:ext cx="3462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CT Reconstruction of Aortic Root</a:t>
            </a:r>
          </a:p>
        </p:txBody>
      </p:sp>
    </p:spTree>
    <p:extLst>
      <p:ext uri="{BB962C8B-B14F-4D97-AF65-F5344CB8AC3E}">
        <p14:creationId xmlns:p14="http://schemas.microsoft.com/office/powerpoint/2010/main" val="2315835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9" name="Group 8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3368" y="63921"/>
            <a:ext cx="2993127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Mechanical Design</a:t>
            </a:r>
            <a:endParaRPr lang="fa-IR" sz="28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9608">
            <a:off x="817138" y="1035886"/>
            <a:ext cx="4953264" cy="454891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2092">
            <a:off x="4493528" y="1131771"/>
            <a:ext cx="4572000" cy="497606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165723" y="153010"/>
            <a:ext cx="2419958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en-US" sz="36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AnnuloFit</a:t>
            </a:r>
            <a:r>
              <a:rPr 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fa-IR" sz="3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1323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9" name="Group 8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17784">
            <a:off x="1041906" y="2560773"/>
            <a:ext cx="2541082" cy="23336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47944" y="1049302"/>
            <a:ext cx="1184988" cy="634481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Light Source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14792" y="4294080"/>
            <a:ext cx="1484328" cy="766349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Optical Processing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2312447" y="4677255"/>
            <a:ext cx="2402345" cy="1673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8" idx="2"/>
          </p:cNvCxnSpPr>
          <p:nvPr/>
        </p:nvCxnSpPr>
        <p:spPr>
          <a:xfrm flipV="1">
            <a:off x="2340438" y="1683783"/>
            <a:ext cx="0" cy="45499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rapezoid 37"/>
          <p:cNvSpPr/>
          <p:nvPr/>
        </p:nvSpPr>
        <p:spPr>
          <a:xfrm rot="6235315">
            <a:off x="2073535" y="4538558"/>
            <a:ext cx="111244" cy="350669"/>
          </a:xfrm>
          <a:prstGeom prst="trapezoid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325950" y="2655031"/>
            <a:ext cx="1484328" cy="766349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Continuous Sweep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5438580" y="3046572"/>
            <a:ext cx="887371" cy="836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344325" y="3577669"/>
            <a:ext cx="1484328" cy="766349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Quarter Sweep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 flipV="1">
            <a:off x="5456955" y="3977574"/>
            <a:ext cx="887372" cy="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0"/>
          </p:cNvCxnSpPr>
          <p:nvPr/>
        </p:nvCxnSpPr>
        <p:spPr>
          <a:xfrm>
            <a:off x="5456955" y="3031333"/>
            <a:ext cx="1" cy="126274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7791901" y="3050754"/>
            <a:ext cx="887371" cy="836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7828653" y="3960842"/>
            <a:ext cx="887372" cy="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8697647" y="2006623"/>
            <a:ext cx="8656" cy="197095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4936213" y="937670"/>
            <a:ext cx="1886514" cy="1262474"/>
          </a:xfrm>
          <a:prstGeom prst="ellipse">
            <a:avLst/>
          </a:prstGeom>
          <a:solidFill>
            <a:srgbClr val="FF0000">
              <a:alpha val="21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973861" y="1223543"/>
            <a:ext cx="1484328" cy="766349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Multiple points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113707" y="977322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312294" y="921613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113707" y="1883512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364133" y="1923398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65" name="Straight Arrow Connector 64"/>
          <p:cNvCxnSpPr>
            <a:stCxn id="59" idx="6"/>
          </p:cNvCxnSpPr>
          <p:nvPr/>
        </p:nvCxnSpPr>
        <p:spPr>
          <a:xfrm flipH="1">
            <a:off x="4936214" y="1568907"/>
            <a:ext cx="1886513" cy="4297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9" idx="0"/>
            <a:endCxn id="59" idx="4"/>
          </p:cNvCxnSpPr>
          <p:nvPr/>
        </p:nvCxnSpPr>
        <p:spPr>
          <a:xfrm>
            <a:off x="5879470" y="937670"/>
            <a:ext cx="0" cy="1262474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2" idx="3"/>
            <a:endCxn id="60" idx="1"/>
          </p:cNvCxnSpPr>
          <p:nvPr/>
        </p:nvCxnSpPr>
        <p:spPr>
          <a:xfrm>
            <a:off x="6561080" y="1044724"/>
            <a:ext cx="1412781" cy="56199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3"/>
          </p:cNvCxnSpPr>
          <p:nvPr/>
        </p:nvCxnSpPr>
        <p:spPr>
          <a:xfrm flipV="1">
            <a:off x="5362493" y="1602093"/>
            <a:ext cx="2586586" cy="40453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1" idx="3"/>
            <a:endCxn id="60" idx="1"/>
          </p:cNvCxnSpPr>
          <p:nvPr/>
        </p:nvCxnSpPr>
        <p:spPr>
          <a:xfrm>
            <a:off x="5362493" y="1100433"/>
            <a:ext cx="2611368" cy="506285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4" idx="3"/>
            <a:endCxn id="60" idx="1"/>
          </p:cNvCxnSpPr>
          <p:nvPr/>
        </p:nvCxnSpPr>
        <p:spPr>
          <a:xfrm flipV="1">
            <a:off x="6612919" y="1606718"/>
            <a:ext cx="1360942" cy="43979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4707" y="124545"/>
            <a:ext cx="2751074" cy="523220"/>
          </a:xfrm>
          <a:prstGeom prst="rect">
            <a:avLst/>
          </a:prstGeom>
          <a:noFill/>
          <a:effectLst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Sensing Principle</a:t>
            </a:r>
            <a:endParaRPr lang="fa-IR" sz="28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5135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3755" y="173443"/>
            <a:ext cx="8383199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2800" dirty="0" smtClean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Experimental Setup – Sensor Calibration and Validation </a:t>
            </a:r>
            <a:endParaRPr lang="en-US" sz="28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20" y="1008659"/>
            <a:ext cx="8979046" cy="5212590"/>
          </a:xfrm>
          <a:prstGeom prst="rect">
            <a:avLst/>
          </a:prstGeom>
        </p:spPr>
      </p:pic>
      <p:sp>
        <p:nvSpPr>
          <p:cNvPr id="11" name="Slide Number Placeholder 3"/>
          <p:cNvSpPr txBox="1">
            <a:spLocks/>
          </p:cNvSpPr>
          <p:nvPr/>
        </p:nvSpPr>
        <p:spPr>
          <a:xfrm>
            <a:off x="11230247" y="6328007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FFFF00"/>
                </a:solidFill>
                <a:latin typeface="Symbol" charset="2"/>
                <a:cs typeface="Symbol" charset="2"/>
              </a:rPr>
              <a:t>11</a:t>
            </a:r>
            <a:endParaRPr lang="en-US" sz="2000" b="1" dirty="0">
              <a:solidFill>
                <a:srgbClr val="FFFF00"/>
              </a:solidFill>
              <a:latin typeface="Symbol" charset="2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5178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755" y="173443"/>
            <a:ext cx="8383199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2800" dirty="0" smtClean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Experimental Setup – Sensor Calibration and Validation </a:t>
            </a:r>
            <a:endParaRPr lang="en-US" sz="28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0943" t="4785" r="3056" b="22808"/>
          <a:stretch/>
        </p:blipFill>
        <p:spPr>
          <a:xfrm>
            <a:off x="256863" y="984555"/>
            <a:ext cx="2996716" cy="21412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21880" r="19442" b="3875"/>
          <a:stretch/>
        </p:blipFill>
        <p:spPr>
          <a:xfrm>
            <a:off x="870475" y="3281852"/>
            <a:ext cx="2380817" cy="292512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481899" y="2725364"/>
            <a:ext cx="492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+</a:t>
            </a:r>
            <a:endParaRPr lang="en-US" sz="36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l="5494" r="1962" b="41118"/>
          <a:stretch/>
        </p:blipFill>
        <p:spPr>
          <a:xfrm>
            <a:off x="4126422" y="2268758"/>
            <a:ext cx="3259277" cy="155531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530030" y="2735075"/>
            <a:ext cx="492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=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l="2840" r="3680" b="27802"/>
          <a:stretch/>
        </p:blipFill>
        <p:spPr>
          <a:xfrm>
            <a:off x="8276646" y="2268021"/>
            <a:ext cx="3629952" cy="210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35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6658" b="44863"/>
          <a:stretch/>
        </p:blipFill>
        <p:spPr>
          <a:xfrm>
            <a:off x="2261613" y="705019"/>
            <a:ext cx="6771348" cy="2616162"/>
          </a:xfrm>
          <a:prstGeom prst="rect">
            <a:avLst/>
          </a:prstGeom>
          <a:ln>
            <a:solidFill>
              <a:srgbClr val="103149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5826" b="43407"/>
          <a:stretch/>
        </p:blipFill>
        <p:spPr>
          <a:xfrm>
            <a:off x="2282164" y="3504150"/>
            <a:ext cx="6750798" cy="2702746"/>
          </a:xfrm>
          <a:prstGeom prst="rect">
            <a:avLst/>
          </a:prstGeom>
          <a:ln>
            <a:solidFill>
              <a:srgbClr val="103149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213138" y="181621"/>
            <a:ext cx="1249060" cy="523220"/>
          </a:xfrm>
          <a:prstGeom prst="rect">
            <a:avLst/>
          </a:prstGeom>
          <a:noFill/>
          <a:effectLst/>
        </p:spPr>
        <p:txBody>
          <a:bodyPr wrap="none" rtlCol="1">
            <a:spAutoFit/>
          </a:bodyPr>
          <a:lstStyle/>
          <a:p>
            <a:r>
              <a:rPr lang="en-US" sz="2800" dirty="0" smtClean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  <a:endParaRPr lang="fa-IR" sz="28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9741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Custom 5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103149"/>
      </a:accent1>
      <a:accent2>
        <a:srgbClr val="19496D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Custom 1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Milk Glass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5819</TotalTime>
  <Words>202</Words>
  <Application>Microsoft Macintosh PowerPoint</Application>
  <PresentationFormat>Custom</PresentationFormat>
  <Paragraphs>58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  </vt:lpstr>
      <vt:lpstr>PowerPoint Presentation</vt:lpstr>
    </vt:vector>
  </TitlesOfParts>
  <Company>ENCS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Asal_Bandari</dc:creator>
  <cp:lastModifiedBy>Chantelle Janeiro</cp:lastModifiedBy>
  <cp:revision>298</cp:revision>
  <dcterms:created xsi:type="dcterms:W3CDTF">2017-01-09T18:49:05Z</dcterms:created>
  <dcterms:modified xsi:type="dcterms:W3CDTF">2018-03-21T14:37:51Z</dcterms:modified>
</cp:coreProperties>
</file>